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0"/>
    <p:restoredTop sz="95230"/>
  </p:normalViewPr>
  <p:slideViewPr>
    <p:cSldViewPr snapToGrid="0" snapToObjects="1">
      <p:cViewPr varScale="1">
        <p:scale>
          <a:sx n="115" d="100"/>
          <a:sy n="115" d="100"/>
        </p:scale>
        <p:origin x="9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2C949AD-9DFE-C590-4CDC-FAC3EB49DF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A81781B-A13A-8836-A322-B6BA087904A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C766F04-E00D-E447-A287-0918C65CE103}" type="datetimeFigureOut">
              <a:rPr lang="de-DE"/>
              <a:pPr>
                <a:defRPr/>
              </a:pPr>
              <a:t>09.05.22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884524F7-B9A8-9BDA-A097-60B5AE98323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CA5CF11D-19FC-2AA8-DEA8-564E5CB908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92657B2-B673-97D6-2911-86B3E5685A7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175946-1221-80C2-A138-B7015CEF49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B18C299-D81D-0C4F-BD14-E152481CD5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6">
            <a:extLst>
              <a:ext uri="{FF2B5EF4-FFF2-40B4-BE49-F238E27FC236}">
                <a16:creationId xmlns:a16="http://schemas.microsoft.com/office/drawing/2014/main" id="{CA71DD1A-A4D3-8268-D004-F05CB7A28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833438"/>
            <a:ext cx="4973638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8838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310742"/>
            <a:ext cx="9144000" cy="142489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0E13B9A-0997-4A71-718B-8F1014839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A8C998-86D0-DF4C-AA61-B5ACD76EBD26}" type="datetimeFigureOut">
              <a:rPr lang="de-DE"/>
              <a:pPr>
                <a:defRPr/>
              </a:pPr>
              <a:t>09.05.22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4A5F44C-3EBB-2AC5-000C-967F0A7C1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7AB6B2E-0EE9-A505-6F60-CB452FF82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EA109-1B44-D747-906A-A060DAD9E42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045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5BA996-E930-E254-86D6-946DF7FCF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048655-286A-8545-AAC4-2DD7DF0026C7}" type="datetimeFigureOut">
              <a:rPr lang="de-DE"/>
              <a:pPr>
                <a:defRPr/>
              </a:pPr>
              <a:t>09.05.22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0C7161-FF68-51A4-4DE6-B3BB49985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E8EBBB-086F-D932-A8DD-FC2FD75C5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EECBB-14C1-8747-8D40-3BAC56D468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65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9E8A7B-582D-AA9F-0B96-BB2778549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34208D-662F-4D4D-8774-6918FFE64E8B}" type="datetimeFigureOut">
              <a:rPr lang="de-DE"/>
              <a:pPr>
                <a:defRPr/>
              </a:pPr>
              <a:t>09.05.22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B06373-A3FF-8754-CFC8-711F652D0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3A55FB-1C06-69F3-2A9E-BF4D60F4E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0EBDD-2A1F-174B-AE16-8E68EAF64D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61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6">
            <a:extLst>
              <a:ext uri="{FF2B5EF4-FFF2-40B4-BE49-F238E27FC236}">
                <a16:creationId xmlns:a16="http://schemas.microsoft.com/office/drawing/2014/main" id="{D43133FB-CF8A-7624-1F69-F77260077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81038"/>
            <a:ext cx="25749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D33FBC7-F38D-9A26-EA63-F2A12270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A9ADBA-0DFC-DA4F-B1E2-098FB1206C9C}" type="datetimeFigureOut">
              <a:rPr lang="de-DE"/>
              <a:pPr>
                <a:defRPr/>
              </a:pPr>
              <a:t>09.05.22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7002E3A-8436-78BE-15C8-B273354DA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BD63611-6FA6-8C95-0587-6BF40A9F5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D3CC6-D9F8-EE40-924D-D609581669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681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7F11B9-1902-0C58-E4D4-9E3BAC16C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9D8AB6-AE7B-254A-9845-0F7C4ADD0BA8}" type="datetimeFigureOut">
              <a:rPr lang="de-DE"/>
              <a:pPr>
                <a:defRPr/>
              </a:pPr>
              <a:t>09.05.22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2A0304-0C2A-2C9D-70E1-C7CEAFB27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EDEE67-D81D-E569-535D-D9F58760E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F7FF9-EBC5-8440-B48E-3E44012431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191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6">
            <a:extLst>
              <a:ext uri="{FF2B5EF4-FFF2-40B4-BE49-F238E27FC236}">
                <a16:creationId xmlns:a16="http://schemas.microsoft.com/office/drawing/2014/main" id="{BAE0207B-5EA0-94A5-AEFB-500289CBC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81038"/>
            <a:ext cx="25749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Datumsplatzhalter 4">
            <a:extLst>
              <a:ext uri="{FF2B5EF4-FFF2-40B4-BE49-F238E27FC236}">
                <a16:creationId xmlns:a16="http://schemas.microsoft.com/office/drawing/2014/main" id="{16872D1B-C0AF-DFCF-96DD-6CACB8B92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A4544C-95FF-054D-A954-372E148E0905}" type="datetimeFigureOut">
              <a:rPr lang="de-DE"/>
              <a:pPr>
                <a:defRPr/>
              </a:pPr>
              <a:t>09.05.22</a:t>
            </a:fld>
            <a:endParaRPr lang="de-DE"/>
          </a:p>
        </p:txBody>
      </p:sp>
      <p:sp>
        <p:nvSpPr>
          <p:cNvPr id="7" name="Fußzeilenplatzhalter 5">
            <a:extLst>
              <a:ext uri="{FF2B5EF4-FFF2-40B4-BE49-F238E27FC236}">
                <a16:creationId xmlns:a16="http://schemas.microsoft.com/office/drawing/2014/main" id="{DA06525F-70D3-8779-20B8-CE6F6EE34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6">
            <a:extLst>
              <a:ext uri="{FF2B5EF4-FFF2-40B4-BE49-F238E27FC236}">
                <a16:creationId xmlns:a16="http://schemas.microsoft.com/office/drawing/2014/main" id="{E6593F5C-5548-761F-98EA-503BC24F6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461C4-5E2E-644E-8DFB-FF5657FBAA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553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86415E48-051A-D836-AB55-51972D80E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81038"/>
            <a:ext cx="25749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Datumsplatzhalter 6">
            <a:extLst>
              <a:ext uri="{FF2B5EF4-FFF2-40B4-BE49-F238E27FC236}">
                <a16:creationId xmlns:a16="http://schemas.microsoft.com/office/drawing/2014/main" id="{426E13D4-1AFF-BAC7-7790-19CCDB2EA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0BCC99-00B2-3442-A5C4-F6CC3E95972F}" type="datetimeFigureOut">
              <a:rPr lang="de-DE"/>
              <a:pPr>
                <a:defRPr/>
              </a:pPr>
              <a:t>09.05.22</a:t>
            </a:fld>
            <a:endParaRPr lang="de-DE"/>
          </a:p>
        </p:txBody>
      </p:sp>
      <p:sp>
        <p:nvSpPr>
          <p:cNvPr id="9" name="Fußzeilenplatzhalter 7">
            <a:extLst>
              <a:ext uri="{FF2B5EF4-FFF2-40B4-BE49-F238E27FC236}">
                <a16:creationId xmlns:a16="http://schemas.microsoft.com/office/drawing/2014/main" id="{2BAD56BB-7F31-FA6F-6FBE-178038FE2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8">
            <a:extLst>
              <a:ext uri="{FF2B5EF4-FFF2-40B4-BE49-F238E27FC236}">
                <a16:creationId xmlns:a16="http://schemas.microsoft.com/office/drawing/2014/main" id="{E8BB248C-CEB2-322C-BDE8-57834BC53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2779-97A9-C34B-8E68-0BB70C9EAB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46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6">
            <a:extLst>
              <a:ext uri="{FF2B5EF4-FFF2-40B4-BE49-F238E27FC236}">
                <a16:creationId xmlns:a16="http://schemas.microsoft.com/office/drawing/2014/main" id="{97FE4FB2-7C24-DBD0-38EA-12987BDEB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81038"/>
            <a:ext cx="25749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Datumsplatzhalter 2">
            <a:extLst>
              <a:ext uri="{FF2B5EF4-FFF2-40B4-BE49-F238E27FC236}">
                <a16:creationId xmlns:a16="http://schemas.microsoft.com/office/drawing/2014/main" id="{9DBEE25E-7913-22C5-1F89-65ADAC22F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33A9EC-9774-9D41-B6FF-5D237BCDC033}" type="datetimeFigureOut">
              <a:rPr lang="de-DE"/>
              <a:pPr>
                <a:defRPr/>
              </a:pPr>
              <a:t>09.05.22</a:t>
            </a:fld>
            <a:endParaRPr lang="de-DE"/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6FD9B70D-C135-BC61-53F0-31766873E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776EE9B6-8F59-FCC1-91C4-D42007879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7A0A2-1664-4B48-90CD-C582198D58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97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6">
            <a:extLst>
              <a:ext uri="{FF2B5EF4-FFF2-40B4-BE49-F238E27FC236}">
                <a16:creationId xmlns:a16="http://schemas.microsoft.com/office/drawing/2014/main" id="{AAF91DE7-B33D-2434-4A61-F9DB38218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81038"/>
            <a:ext cx="25749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umsplatzhalter 1">
            <a:extLst>
              <a:ext uri="{FF2B5EF4-FFF2-40B4-BE49-F238E27FC236}">
                <a16:creationId xmlns:a16="http://schemas.microsoft.com/office/drawing/2014/main" id="{9F05BCBC-4FB8-811B-2663-5C04EEC3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A54307-7EAD-2A48-B70C-52F52175B85C}" type="datetimeFigureOut">
              <a:rPr lang="de-DE"/>
              <a:pPr>
                <a:defRPr/>
              </a:pPr>
              <a:t>09.05.22</a:t>
            </a:fld>
            <a:endParaRPr lang="de-DE"/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84F18DF1-13D3-E5FD-920D-A510D299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9C011093-20CE-68AF-18E0-902A137AD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C7375-AA12-2643-A084-933BFB3EF0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422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6">
            <a:extLst>
              <a:ext uri="{FF2B5EF4-FFF2-40B4-BE49-F238E27FC236}">
                <a16:creationId xmlns:a16="http://schemas.microsoft.com/office/drawing/2014/main" id="{4480C1F9-118E-C5E1-37DB-1DD282E07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81038"/>
            <a:ext cx="25749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Datumsplatzhalter 4">
            <a:extLst>
              <a:ext uri="{FF2B5EF4-FFF2-40B4-BE49-F238E27FC236}">
                <a16:creationId xmlns:a16="http://schemas.microsoft.com/office/drawing/2014/main" id="{7E3F272C-C83F-F5FC-E274-366A17032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8BD388-ACF7-364C-B118-A365861E2BD0}" type="datetimeFigureOut">
              <a:rPr lang="de-DE"/>
              <a:pPr>
                <a:defRPr/>
              </a:pPr>
              <a:t>09.05.22</a:t>
            </a:fld>
            <a:endParaRPr lang="de-DE"/>
          </a:p>
        </p:txBody>
      </p:sp>
      <p:sp>
        <p:nvSpPr>
          <p:cNvPr id="7" name="Fußzeilenplatzhalter 5">
            <a:extLst>
              <a:ext uri="{FF2B5EF4-FFF2-40B4-BE49-F238E27FC236}">
                <a16:creationId xmlns:a16="http://schemas.microsoft.com/office/drawing/2014/main" id="{238DDA19-B783-B725-1DC9-76AEA3433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6">
            <a:extLst>
              <a:ext uri="{FF2B5EF4-FFF2-40B4-BE49-F238E27FC236}">
                <a16:creationId xmlns:a16="http://schemas.microsoft.com/office/drawing/2014/main" id="{B4DA1F84-15E0-4587-E4DE-6DA995D58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2AAC-A696-F149-8185-188E500AE73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35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9B87A32-0E4B-0DF0-C6E8-4F3ED546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FBA137-F3FC-B240-A6C1-803DDB65DAF7}" type="datetimeFigureOut">
              <a:rPr lang="de-DE"/>
              <a:pPr>
                <a:defRPr/>
              </a:pPr>
              <a:t>09.05.22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EDFD0D-3249-02EA-577A-7CD948F2E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867D53B-AD48-EE23-8536-547C4EE4A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A099C-D18C-AB41-B36D-2F513BE962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68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FB437290-8B56-725B-024E-B2F2901988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560D8366-E18B-C00C-7DB5-15E0D961B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BC86DE-62BB-1CA1-18C1-0ADF87DCB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CH"/>
              <a:t>4. Februar 2021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F8C802-A112-A8F5-33A2-F4D442A7F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D495FA-0AC0-C9F8-1730-56192F967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B355BF-FE93-F949-B810-19A105E903A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>
            <a:extLst>
              <a:ext uri="{FF2B5EF4-FFF2-40B4-BE49-F238E27FC236}">
                <a16:creationId xmlns:a16="http://schemas.microsoft.com/office/drawing/2014/main" id="{B8702BAD-F209-DEE4-FDE5-DB1C17EF0D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2653989"/>
            <a:ext cx="9144000" cy="3468031"/>
          </a:xfrm>
        </p:spPr>
        <p:txBody>
          <a:bodyPr/>
          <a:lstStyle/>
          <a:p>
            <a:br>
              <a:rPr lang="de-CH" sz="4000" b="1" dirty="0"/>
            </a:br>
            <a:br>
              <a:rPr lang="de-CH" sz="4000" b="1" dirty="0"/>
            </a:br>
            <a:br>
              <a:rPr lang="de-CH" sz="4000" b="1" dirty="0"/>
            </a:br>
            <a:br>
              <a:rPr lang="de-CH" sz="4000" b="1" dirty="0"/>
            </a:br>
            <a:br>
              <a:rPr lang="de-CH" sz="4000" b="1" dirty="0"/>
            </a:br>
            <a:br>
              <a:rPr lang="de-CH" sz="4000" b="1" dirty="0"/>
            </a:br>
            <a:br>
              <a:rPr lang="de-CH" sz="4000" b="1" dirty="0"/>
            </a:br>
            <a:br>
              <a:rPr lang="de-CH" sz="4000" b="1" dirty="0"/>
            </a:br>
            <a:br>
              <a:rPr lang="de-CH" sz="4000" b="1" dirty="0"/>
            </a:br>
            <a:r>
              <a:rPr lang="de-CH" sz="4000" b="1" dirty="0" err="1">
                <a:latin typeface="+mn-lt"/>
              </a:rPr>
              <a:t>Révision</a:t>
            </a:r>
            <a:r>
              <a:rPr lang="de-CH" sz="4000" b="1" dirty="0">
                <a:latin typeface="+mn-lt"/>
              </a:rPr>
              <a:t> de la LP - Position de DCS </a:t>
            </a:r>
            <a:br>
              <a:rPr lang="de-CH" sz="4000" dirty="0">
                <a:latin typeface="+mn-lt"/>
              </a:rPr>
            </a:br>
            <a:r>
              <a:rPr lang="de-CH" sz="4000" dirty="0" err="1">
                <a:latin typeface="+mn-lt"/>
              </a:rPr>
              <a:t>Attentes</a:t>
            </a:r>
            <a:r>
              <a:rPr lang="de-CH" sz="4000" dirty="0">
                <a:latin typeface="+mn-lt"/>
              </a:rPr>
              <a:t> et </a:t>
            </a:r>
            <a:r>
              <a:rPr lang="de-CH" sz="4000" dirty="0" err="1">
                <a:latin typeface="+mn-lt"/>
              </a:rPr>
              <a:t>inquiétudes</a:t>
            </a:r>
            <a:br>
              <a:rPr lang="de-CH" sz="4000" dirty="0">
                <a:latin typeface="+mn-lt"/>
              </a:rPr>
            </a:br>
            <a:br>
              <a:rPr lang="de-CH" sz="4000" dirty="0">
                <a:latin typeface="+mn-lt"/>
              </a:rPr>
            </a:br>
            <a:r>
              <a:rPr lang="de-CH" sz="4000" b="1" dirty="0">
                <a:latin typeface="+mn-lt"/>
              </a:rPr>
              <a:t>SchKG-Revision - Position von SBS</a:t>
            </a:r>
            <a:r>
              <a:rPr lang="de-CH" sz="4000" dirty="0">
                <a:latin typeface="+mn-lt"/>
              </a:rPr>
              <a:t> Erwartungen und Bedenken</a:t>
            </a:r>
            <a:br>
              <a:rPr lang="de-CH" dirty="0"/>
            </a:br>
            <a:endParaRPr lang="de-DE" altLang="de-DE" dirty="0"/>
          </a:p>
        </p:txBody>
      </p:sp>
      <p:sp>
        <p:nvSpPr>
          <p:cNvPr id="14338" name="Untertitel 2">
            <a:extLst>
              <a:ext uri="{FF2B5EF4-FFF2-40B4-BE49-F238E27FC236}">
                <a16:creationId xmlns:a16="http://schemas.microsoft.com/office/drawing/2014/main" id="{F306D055-E2C6-F535-9ED5-B7D67C8A5D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34790" y="5759721"/>
            <a:ext cx="9144000" cy="1425575"/>
          </a:xfrm>
        </p:spPr>
        <p:txBody>
          <a:bodyPr/>
          <a:lstStyle/>
          <a:p>
            <a:pPr defTabSz="537463">
              <a:defRPr sz="3404"/>
            </a:pPr>
            <a:r>
              <a:rPr lang="de-CH" dirty="0"/>
              <a:t>Rémy Kammermann, </a:t>
            </a:r>
            <a:r>
              <a:rPr lang="de-CH" dirty="0" err="1"/>
              <a:t>comité</a:t>
            </a:r>
            <a:r>
              <a:rPr lang="de-CH" dirty="0"/>
              <a:t> DCS</a:t>
            </a:r>
          </a:p>
          <a:p>
            <a:endParaRPr lang="de-DE" alt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F29B4-67D3-4F03-4397-47E20912D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000" dirty="0" err="1"/>
              <a:t>Procédures</a:t>
            </a:r>
            <a:r>
              <a:rPr lang="de-CH" sz="3000" dirty="0"/>
              <a:t> </a:t>
            </a:r>
            <a:r>
              <a:rPr lang="de-CH" sz="3000" dirty="0" err="1"/>
              <a:t>existantes</a:t>
            </a:r>
            <a:r>
              <a:rPr lang="de-CH" sz="3000" dirty="0"/>
              <a:t> / Bestehende Verfahren</a:t>
            </a:r>
            <a:endParaRPr lang="de-DE" sz="3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1F4A53-4390-B2A7-47CC-E5AB1216E8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CH" dirty="0"/>
              <a:t>Arrangement à </a:t>
            </a:r>
            <a:r>
              <a:rPr lang="de-CH" dirty="0" err="1"/>
              <a:t>l’amiable</a:t>
            </a:r>
            <a:endParaRPr lang="de-CH" dirty="0"/>
          </a:p>
          <a:p>
            <a:r>
              <a:rPr lang="de-CH" dirty="0" err="1"/>
              <a:t>Concordat</a:t>
            </a:r>
            <a:endParaRPr lang="de-CH" dirty="0"/>
          </a:p>
          <a:p>
            <a:r>
              <a:rPr lang="de-CH" dirty="0" err="1"/>
              <a:t>Faillite</a:t>
            </a:r>
            <a:r>
              <a:rPr lang="de-CH" dirty="0"/>
              <a:t> </a:t>
            </a:r>
            <a:r>
              <a:rPr lang="de-CH" dirty="0" err="1"/>
              <a:t>personnelle</a:t>
            </a:r>
            <a:endParaRPr lang="de-CH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AD8D3B-97BD-1256-9701-09245654F0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Einvernehmliche Regelung</a:t>
            </a:r>
          </a:p>
          <a:p>
            <a:r>
              <a:rPr lang="de-DE" dirty="0"/>
              <a:t>Nachlassvertrag</a:t>
            </a:r>
          </a:p>
          <a:p>
            <a:r>
              <a:rPr lang="de-DE" dirty="0"/>
              <a:t>Privatkonkurs</a:t>
            </a:r>
          </a:p>
        </p:txBody>
      </p:sp>
    </p:spTree>
    <p:extLst>
      <p:ext uri="{BB962C8B-B14F-4D97-AF65-F5344CB8AC3E}">
        <p14:creationId xmlns:p14="http://schemas.microsoft.com/office/powerpoint/2010/main" val="499404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F29B4-67D3-4F03-4397-47E20912D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200" dirty="0" err="1"/>
              <a:t>Procédures</a:t>
            </a:r>
            <a:r>
              <a:rPr lang="de-CH" sz="3200" dirty="0"/>
              <a:t> </a:t>
            </a:r>
            <a:r>
              <a:rPr lang="de-CH" sz="3200" dirty="0" err="1"/>
              <a:t>nouvelles</a:t>
            </a:r>
            <a:r>
              <a:rPr lang="de-CH" sz="3200" dirty="0"/>
              <a:t> </a:t>
            </a:r>
            <a:r>
              <a:rPr lang="de-CH" sz="3000" dirty="0"/>
              <a:t>/ Neue Verfahren</a:t>
            </a:r>
            <a:endParaRPr lang="de-DE" sz="3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1F4A53-4390-B2A7-47CC-E5AB1216E8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CH" dirty="0" err="1"/>
              <a:t>Amélioration</a:t>
            </a:r>
            <a:r>
              <a:rPr lang="de-CH" dirty="0"/>
              <a:t> des </a:t>
            </a:r>
            <a:r>
              <a:rPr lang="de-CH" dirty="0" err="1"/>
              <a:t>procédures</a:t>
            </a:r>
            <a:r>
              <a:rPr lang="de-CH" dirty="0"/>
              <a:t> </a:t>
            </a:r>
            <a:r>
              <a:rPr lang="de-CH" dirty="0" err="1"/>
              <a:t>existantes</a:t>
            </a:r>
            <a:endParaRPr lang="de-CH" dirty="0"/>
          </a:p>
          <a:p>
            <a:pPr lvl="2">
              <a:defRPr sz="2000"/>
            </a:pPr>
            <a:r>
              <a:rPr lang="de-CH" dirty="0" err="1"/>
              <a:t>simplification</a:t>
            </a:r>
            <a:r>
              <a:rPr lang="de-CH" dirty="0"/>
              <a:t> de </a:t>
            </a:r>
            <a:r>
              <a:rPr lang="de-CH" dirty="0" err="1"/>
              <a:t>l’arrangement</a:t>
            </a:r>
            <a:r>
              <a:rPr lang="de-CH" dirty="0"/>
              <a:t> à </a:t>
            </a:r>
            <a:r>
              <a:rPr lang="de-CH" dirty="0" err="1"/>
              <a:t>l’amiable</a:t>
            </a:r>
            <a:r>
              <a:rPr lang="de-CH" dirty="0"/>
              <a:t> et du </a:t>
            </a:r>
            <a:r>
              <a:rPr lang="de-CH" dirty="0" err="1"/>
              <a:t>concordat</a:t>
            </a:r>
            <a:endParaRPr lang="de-CH" dirty="0"/>
          </a:p>
          <a:p>
            <a:pPr lvl="2">
              <a:defRPr sz="2000"/>
            </a:pPr>
            <a:r>
              <a:rPr lang="de-CH" dirty="0" err="1"/>
              <a:t>meilleur</a:t>
            </a:r>
            <a:r>
              <a:rPr lang="de-CH" dirty="0"/>
              <a:t> </a:t>
            </a:r>
            <a:r>
              <a:rPr lang="de-CH" dirty="0" err="1"/>
              <a:t>accès</a:t>
            </a:r>
            <a:r>
              <a:rPr lang="de-CH" dirty="0"/>
              <a:t> à la </a:t>
            </a:r>
            <a:r>
              <a:rPr lang="de-CH" dirty="0" err="1"/>
              <a:t>faillite</a:t>
            </a:r>
            <a:endParaRPr lang="de-CH" dirty="0"/>
          </a:p>
          <a:p>
            <a:r>
              <a:rPr lang="de-CH" dirty="0" err="1"/>
              <a:t>Assainissement</a:t>
            </a:r>
            <a:r>
              <a:rPr lang="de-CH" dirty="0"/>
              <a:t> et </a:t>
            </a:r>
            <a:r>
              <a:rPr lang="de-CH" dirty="0" err="1"/>
              <a:t>annulation</a:t>
            </a:r>
            <a:r>
              <a:rPr lang="de-CH" dirty="0"/>
              <a:t> des </a:t>
            </a:r>
            <a:r>
              <a:rPr lang="de-CH" dirty="0" err="1"/>
              <a:t>dettes</a:t>
            </a:r>
            <a:r>
              <a:rPr lang="de-CH" dirty="0"/>
              <a:t> </a:t>
            </a:r>
            <a:r>
              <a:rPr lang="de-CH" dirty="0" err="1"/>
              <a:t>restantes</a:t>
            </a:r>
            <a:endParaRPr lang="de-CH" dirty="0"/>
          </a:p>
          <a:p>
            <a:pPr marL="1422400" lvl="2" indent="-533400">
              <a:defRPr sz="2000"/>
            </a:pPr>
            <a:r>
              <a:rPr lang="de-CH" sz="2400" dirty="0" err="1"/>
              <a:t>procédure</a:t>
            </a:r>
            <a:r>
              <a:rPr lang="de-CH" sz="2400" dirty="0"/>
              <a:t> en deux </a:t>
            </a:r>
            <a:r>
              <a:rPr lang="de-CH" sz="2400" dirty="0" err="1"/>
              <a:t>phases</a:t>
            </a:r>
            <a:r>
              <a:rPr lang="de-CH" sz="2400" dirty="0"/>
              <a:t> </a:t>
            </a:r>
            <a:r>
              <a:rPr lang="de-CH" dirty="0"/>
              <a:t>: </a:t>
            </a:r>
          </a:p>
          <a:p>
            <a:pPr lvl="4">
              <a:defRPr sz="2000"/>
            </a:pPr>
            <a:r>
              <a:rPr lang="de-CH" dirty="0" err="1"/>
              <a:t>saisie</a:t>
            </a:r>
            <a:r>
              <a:rPr lang="de-CH" dirty="0"/>
              <a:t> des </a:t>
            </a:r>
            <a:r>
              <a:rPr lang="de-CH" dirty="0" err="1"/>
              <a:t>revenus</a:t>
            </a:r>
            <a:r>
              <a:rPr lang="de-CH" dirty="0"/>
              <a:t> </a:t>
            </a:r>
            <a:r>
              <a:rPr lang="de-CH" dirty="0" err="1"/>
              <a:t>pendant</a:t>
            </a:r>
            <a:r>
              <a:rPr lang="de-CH" dirty="0"/>
              <a:t> </a:t>
            </a:r>
            <a:r>
              <a:rPr lang="de-CH" dirty="0" err="1"/>
              <a:t>une</a:t>
            </a:r>
            <a:r>
              <a:rPr lang="de-CH" dirty="0"/>
              <a:t> </a:t>
            </a:r>
            <a:r>
              <a:rPr lang="de-CH" dirty="0" err="1"/>
              <a:t>certaine</a:t>
            </a:r>
            <a:r>
              <a:rPr lang="de-CH" dirty="0"/>
              <a:t> </a:t>
            </a:r>
            <a:r>
              <a:rPr lang="de-CH" dirty="0" err="1"/>
              <a:t>durée</a:t>
            </a:r>
            <a:r>
              <a:rPr lang="de-CH" dirty="0"/>
              <a:t> </a:t>
            </a:r>
          </a:p>
          <a:p>
            <a:pPr lvl="4">
              <a:defRPr sz="2000"/>
            </a:pPr>
            <a:r>
              <a:rPr lang="de-CH" dirty="0" err="1"/>
              <a:t>effacement</a:t>
            </a:r>
            <a:r>
              <a:rPr lang="de-CH" dirty="0"/>
              <a:t> des </a:t>
            </a:r>
            <a:r>
              <a:rPr lang="de-CH" dirty="0" err="1"/>
              <a:t>dettes</a:t>
            </a:r>
            <a:r>
              <a:rPr lang="de-CH" dirty="0"/>
              <a:t> </a:t>
            </a:r>
            <a:r>
              <a:rPr lang="de-CH" dirty="0" err="1"/>
              <a:t>restantes</a:t>
            </a:r>
            <a:r>
              <a:rPr lang="de-CH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AD8D3B-97BD-1256-9701-09245654F0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Verbesserung der bestehenden Verfahren</a:t>
            </a:r>
          </a:p>
          <a:p>
            <a:pPr lvl="2"/>
            <a:r>
              <a:rPr lang="de-DE" dirty="0"/>
              <a:t>Vereinfachung der gütlichen Einigung und des Nachlassvertrages</a:t>
            </a:r>
          </a:p>
          <a:p>
            <a:pPr lvl="2"/>
            <a:r>
              <a:rPr lang="de-DE" dirty="0"/>
              <a:t>besserer Zugang zum Privatkonkurs</a:t>
            </a:r>
          </a:p>
          <a:p>
            <a:r>
              <a:rPr lang="de-DE" dirty="0"/>
              <a:t>Sanierung und Restschuldbefreiung</a:t>
            </a:r>
          </a:p>
          <a:p>
            <a:pPr lvl="1"/>
            <a:r>
              <a:rPr lang="de-DE" dirty="0"/>
              <a:t>Verfahren in zwei Phasen: </a:t>
            </a:r>
          </a:p>
          <a:p>
            <a:pPr lvl="2"/>
            <a:r>
              <a:rPr lang="de-DE" dirty="0"/>
              <a:t>Pfändung des Einkommens für einen bestimmten Zeitraum. </a:t>
            </a:r>
          </a:p>
          <a:p>
            <a:pPr lvl="2"/>
            <a:r>
              <a:rPr lang="de-DE" dirty="0"/>
              <a:t>Löschung der verbleibenden Schulden.</a:t>
            </a:r>
          </a:p>
        </p:txBody>
      </p:sp>
    </p:spTree>
    <p:extLst>
      <p:ext uri="{BB962C8B-B14F-4D97-AF65-F5344CB8AC3E}">
        <p14:creationId xmlns:p14="http://schemas.microsoft.com/office/powerpoint/2010/main" val="264840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F29B4-67D3-4F03-4397-47E20912D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 err="1"/>
              <a:t>Assainissement</a:t>
            </a:r>
            <a:r>
              <a:rPr lang="de-CH" sz="2800" dirty="0"/>
              <a:t> et </a:t>
            </a:r>
            <a:r>
              <a:rPr lang="de-CH" sz="2800" dirty="0" err="1"/>
              <a:t>annulation</a:t>
            </a:r>
            <a:r>
              <a:rPr lang="de-CH" sz="2800" dirty="0"/>
              <a:t> des </a:t>
            </a:r>
            <a:r>
              <a:rPr lang="de-CH" sz="2800" dirty="0" err="1"/>
              <a:t>dettes</a:t>
            </a:r>
            <a:r>
              <a:rPr lang="de-CH" sz="2800" dirty="0"/>
              <a:t> </a:t>
            </a:r>
            <a:r>
              <a:rPr lang="de-CH" sz="2800" dirty="0" err="1"/>
              <a:t>restantes</a:t>
            </a:r>
            <a:br>
              <a:rPr lang="de-CH" sz="2800" dirty="0"/>
            </a:br>
            <a:r>
              <a:rPr lang="de-CH" sz="2800" dirty="0"/>
              <a:t>Sanierung und Restschuldenbefreiung</a:t>
            </a:r>
            <a:endParaRPr lang="de-DE" sz="2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1F4A53-4390-B2A7-47CC-E5AB1216E8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CH" dirty="0" err="1"/>
              <a:t>Qui</a:t>
            </a:r>
            <a:r>
              <a:rPr lang="de-CH" dirty="0"/>
              <a:t> </a:t>
            </a:r>
            <a:r>
              <a:rPr lang="de-CH" dirty="0" err="1"/>
              <a:t>peut</a:t>
            </a:r>
            <a:r>
              <a:rPr lang="de-CH" dirty="0"/>
              <a:t> </a:t>
            </a:r>
            <a:r>
              <a:rPr lang="de-CH" dirty="0" err="1"/>
              <a:t>bénéficier</a:t>
            </a:r>
            <a:r>
              <a:rPr lang="de-CH" dirty="0"/>
              <a:t> de </a:t>
            </a:r>
            <a:r>
              <a:rPr lang="de-CH" dirty="0" err="1"/>
              <a:t>cette</a:t>
            </a:r>
            <a:r>
              <a:rPr lang="de-CH" dirty="0"/>
              <a:t> </a:t>
            </a:r>
            <a:r>
              <a:rPr lang="de-CH" dirty="0" err="1"/>
              <a:t>procédure</a:t>
            </a:r>
            <a:r>
              <a:rPr lang="de-CH" dirty="0"/>
              <a:t>?</a:t>
            </a:r>
          </a:p>
          <a:p>
            <a:pPr lvl="2">
              <a:defRPr sz="2400"/>
            </a:pPr>
            <a:r>
              <a:rPr lang="de-CH" dirty="0" err="1"/>
              <a:t>Critère</a:t>
            </a:r>
            <a:r>
              <a:rPr lang="de-CH" dirty="0"/>
              <a:t> de la </a:t>
            </a:r>
            <a:r>
              <a:rPr lang="de-CH" dirty="0" err="1"/>
              <a:t>capacité</a:t>
            </a:r>
            <a:r>
              <a:rPr lang="de-CH" dirty="0"/>
              <a:t> de </a:t>
            </a:r>
            <a:r>
              <a:rPr lang="de-CH" dirty="0" err="1"/>
              <a:t>remboursement</a:t>
            </a:r>
            <a:r>
              <a:rPr lang="de-CH" dirty="0"/>
              <a:t> </a:t>
            </a:r>
          </a:p>
          <a:p>
            <a:pPr lvl="2">
              <a:defRPr sz="2400"/>
            </a:pPr>
            <a:r>
              <a:rPr lang="de-CH" dirty="0" err="1"/>
              <a:t>Critère</a:t>
            </a:r>
            <a:r>
              <a:rPr lang="de-CH" dirty="0"/>
              <a:t> du </a:t>
            </a:r>
            <a:r>
              <a:rPr lang="de-CH" dirty="0" err="1"/>
              <a:t>budget</a:t>
            </a:r>
            <a:r>
              <a:rPr lang="de-CH" dirty="0"/>
              <a:t> </a:t>
            </a:r>
            <a:r>
              <a:rPr lang="de-CH" dirty="0" err="1"/>
              <a:t>équilibré</a:t>
            </a:r>
            <a:endParaRPr lang="de-CH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AD8D3B-97BD-1256-9701-09245654F0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Wer kann dieses Verfahren in Anspruch nehmen?</a:t>
            </a:r>
          </a:p>
          <a:p>
            <a:pPr lvl="1"/>
            <a:r>
              <a:rPr lang="de-DE" dirty="0"/>
              <a:t>Kriterium der Rückzahlungsfähigkeit </a:t>
            </a:r>
          </a:p>
          <a:p>
            <a:pPr lvl="1"/>
            <a:r>
              <a:rPr lang="de-DE" dirty="0"/>
              <a:t>Ausgeglichenes Budget</a:t>
            </a:r>
          </a:p>
        </p:txBody>
      </p:sp>
    </p:spTree>
    <p:extLst>
      <p:ext uri="{BB962C8B-B14F-4D97-AF65-F5344CB8AC3E}">
        <p14:creationId xmlns:p14="http://schemas.microsoft.com/office/powerpoint/2010/main" val="426486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F29B4-67D3-4F03-4397-47E20912D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 err="1"/>
              <a:t>Assainissement</a:t>
            </a:r>
            <a:r>
              <a:rPr lang="de-CH" sz="2800" dirty="0"/>
              <a:t> et </a:t>
            </a:r>
            <a:r>
              <a:rPr lang="de-CH" sz="2800" dirty="0" err="1"/>
              <a:t>annulation</a:t>
            </a:r>
            <a:r>
              <a:rPr lang="de-CH" sz="2800" dirty="0"/>
              <a:t> des </a:t>
            </a:r>
            <a:r>
              <a:rPr lang="de-CH" sz="2800" dirty="0" err="1"/>
              <a:t>dettes</a:t>
            </a:r>
            <a:r>
              <a:rPr lang="de-CH" sz="2800" dirty="0"/>
              <a:t> </a:t>
            </a:r>
            <a:r>
              <a:rPr lang="de-CH" sz="2800" dirty="0" err="1"/>
              <a:t>restantes</a:t>
            </a:r>
            <a:br>
              <a:rPr lang="de-CH" sz="2800" dirty="0"/>
            </a:br>
            <a:r>
              <a:rPr lang="de-CH" sz="2800" dirty="0"/>
              <a:t>Sanierung und Restschuldenbefreiung</a:t>
            </a:r>
            <a:endParaRPr lang="de-DE" sz="3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1F4A53-4390-B2A7-47CC-E5AB1216E8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CH" dirty="0" err="1"/>
              <a:t>Déroulement</a:t>
            </a:r>
            <a:r>
              <a:rPr lang="de-CH" dirty="0"/>
              <a:t> de la </a:t>
            </a:r>
            <a:r>
              <a:rPr lang="de-CH" dirty="0" err="1"/>
              <a:t>procédure</a:t>
            </a:r>
            <a:endParaRPr lang="de-CH" dirty="0"/>
          </a:p>
          <a:p>
            <a:pPr lvl="2">
              <a:defRPr sz="2400"/>
            </a:pPr>
            <a:r>
              <a:rPr lang="de-CH" dirty="0" err="1"/>
              <a:t>Accompagnement</a:t>
            </a:r>
            <a:r>
              <a:rPr lang="de-CH" dirty="0"/>
              <a:t> par </a:t>
            </a:r>
            <a:r>
              <a:rPr lang="de-CH" dirty="0" err="1"/>
              <a:t>un</a:t>
            </a:r>
            <a:r>
              <a:rPr lang="de-CH" dirty="0"/>
              <a:t> </a:t>
            </a:r>
            <a:r>
              <a:rPr lang="de-CH" dirty="0" err="1"/>
              <a:t>service</a:t>
            </a:r>
            <a:r>
              <a:rPr lang="de-CH" dirty="0"/>
              <a:t> de </a:t>
            </a:r>
            <a:r>
              <a:rPr lang="de-CH" dirty="0" err="1"/>
              <a:t>désendettement</a:t>
            </a:r>
            <a:endParaRPr lang="de-CH" dirty="0"/>
          </a:p>
          <a:p>
            <a:pPr lvl="2">
              <a:defRPr sz="2400"/>
            </a:pPr>
            <a:r>
              <a:rPr lang="de-CH" dirty="0" err="1"/>
              <a:t>Montant</a:t>
            </a:r>
            <a:r>
              <a:rPr lang="de-CH" dirty="0"/>
              <a:t> de la </a:t>
            </a:r>
            <a:r>
              <a:rPr lang="de-CH" dirty="0" err="1"/>
              <a:t>saisie</a:t>
            </a:r>
            <a:endParaRPr lang="de-CH" dirty="0"/>
          </a:p>
          <a:p>
            <a:pPr lvl="2">
              <a:defRPr sz="2400"/>
            </a:pPr>
            <a:r>
              <a:rPr lang="de-CH" dirty="0" err="1"/>
              <a:t>Durée</a:t>
            </a:r>
            <a:r>
              <a:rPr lang="de-CH" dirty="0"/>
              <a:t> de la </a:t>
            </a:r>
            <a:r>
              <a:rPr lang="de-CH" dirty="0" err="1"/>
              <a:t>saisie</a:t>
            </a:r>
            <a:endParaRPr lang="de-CH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AD8D3B-97BD-1256-9701-09245654F0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Ablauf des Verfahrens</a:t>
            </a:r>
          </a:p>
          <a:p>
            <a:pPr lvl="1"/>
            <a:r>
              <a:rPr lang="de-DE" dirty="0"/>
              <a:t>Begleitung durch eine Fachstelle für Schuldenberatung </a:t>
            </a:r>
          </a:p>
          <a:p>
            <a:pPr lvl="1"/>
            <a:r>
              <a:rPr lang="de-DE" dirty="0"/>
              <a:t>Höhe der Pfändung</a:t>
            </a:r>
          </a:p>
          <a:p>
            <a:pPr lvl="1"/>
            <a:r>
              <a:rPr lang="de-DE" dirty="0"/>
              <a:t>Dauer der Pfändung</a:t>
            </a:r>
          </a:p>
        </p:txBody>
      </p:sp>
    </p:spTree>
    <p:extLst>
      <p:ext uri="{BB962C8B-B14F-4D97-AF65-F5344CB8AC3E}">
        <p14:creationId xmlns:p14="http://schemas.microsoft.com/office/powerpoint/2010/main" val="216400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F29B4-67D3-4F03-4397-47E20912D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 err="1"/>
              <a:t>Assainissement</a:t>
            </a:r>
            <a:r>
              <a:rPr lang="de-CH" sz="2800" dirty="0"/>
              <a:t> et </a:t>
            </a:r>
            <a:r>
              <a:rPr lang="de-CH" sz="2800" dirty="0" err="1"/>
              <a:t>annulation</a:t>
            </a:r>
            <a:r>
              <a:rPr lang="de-CH" sz="2800" dirty="0"/>
              <a:t> des </a:t>
            </a:r>
            <a:r>
              <a:rPr lang="de-CH" sz="2800" dirty="0" err="1"/>
              <a:t>dettes</a:t>
            </a:r>
            <a:r>
              <a:rPr lang="de-CH" sz="2800" dirty="0"/>
              <a:t> </a:t>
            </a:r>
            <a:r>
              <a:rPr lang="de-CH" sz="2800" dirty="0" err="1"/>
              <a:t>restantes</a:t>
            </a:r>
            <a:br>
              <a:rPr lang="de-CH" sz="2800" dirty="0"/>
            </a:br>
            <a:r>
              <a:rPr lang="de-CH" sz="2800" dirty="0"/>
              <a:t>Sanierung und Restschuldenbefreiung</a:t>
            </a:r>
            <a:endParaRPr lang="de-DE" sz="3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1F4A53-4390-B2A7-47CC-E5AB1216E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439937" cy="4351338"/>
          </a:xfrm>
        </p:spPr>
        <p:txBody>
          <a:bodyPr/>
          <a:lstStyle/>
          <a:p>
            <a:r>
              <a:rPr lang="de-CH" dirty="0"/>
              <a:t>Annulation des </a:t>
            </a:r>
            <a:r>
              <a:rPr lang="de-CH" dirty="0" err="1"/>
              <a:t>dettes</a:t>
            </a:r>
            <a:r>
              <a:rPr lang="de-CH" dirty="0"/>
              <a:t> </a:t>
            </a:r>
            <a:r>
              <a:rPr lang="de-CH" dirty="0" err="1"/>
              <a:t>restantes</a:t>
            </a:r>
            <a:r>
              <a:rPr lang="de-CH" dirty="0"/>
              <a:t> (I)</a:t>
            </a:r>
          </a:p>
          <a:p>
            <a:pPr lvl="1">
              <a:defRPr sz="2400"/>
            </a:pPr>
            <a:r>
              <a:rPr lang="de-CH" dirty="0"/>
              <a:t>« Bon </a:t>
            </a:r>
            <a:r>
              <a:rPr lang="de-CH" dirty="0" err="1"/>
              <a:t>comportement</a:t>
            </a:r>
            <a:r>
              <a:rPr lang="de-CH" dirty="0"/>
              <a:t> »</a:t>
            </a:r>
          </a:p>
          <a:p>
            <a:pPr lvl="3">
              <a:defRPr sz="2400"/>
            </a:pPr>
            <a:r>
              <a:rPr lang="de-CH" dirty="0" err="1"/>
              <a:t>Critères</a:t>
            </a:r>
            <a:r>
              <a:rPr lang="de-CH" dirty="0"/>
              <a:t> </a:t>
            </a:r>
            <a:r>
              <a:rPr lang="de-CH" dirty="0" err="1"/>
              <a:t>objectifs</a:t>
            </a:r>
            <a:r>
              <a:rPr lang="de-CH" dirty="0"/>
              <a:t> : </a:t>
            </a:r>
            <a:r>
              <a:rPr lang="de-CH" dirty="0" err="1"/>
              <a:t>pas</a:t>
            </a:r>
            <a:r>
              <a:rPr lang="de-CH" dirty="0"/>
              <a:t> de </a:t>
            </a:r>
            <a:r>
              <a:rPr lang="de-CH" dirty="0" err="1"/>
              <a:t>nouvelles</a:t>
            </a:r>
            <a:r>
              <a:rPr lang="de-CH" dirty="0"/>
              <a:t> </a:t>
            </a:r>
            <a:r>
              <a:rPr lang="de-CH" dirty="0" err="1"/>
              <a:t>poursuites</a:t>
            </a:r>
            <a:r>
              <a:rPr lang="de-CH" dirty="0"/>
              <a:t>, </a:t>
            </a:r>
            <a:r>
              <a:rPr lang="de-CH" dirty="0" err="1"/>
              <a:t>pas</a:t>
            </a:r>
            <a:r>
              <a:rPr lang="de-CH" dirty="0"/>
              <a:t> de </a:t>
            </a:r>
            <a:r>
              <a:rPr lang="de-CH" dirty="0" err="1"/>
              <a:t>comportement</a:t>
            </a:r>
            <a:r>
              <a:rPr lang="de-CH" dirty="0"/>
              <a:t> </a:t>
            </a:r>
            <a:r>
              <a:rPr lang="de-CH" dirty="0" err="1"/>
              <a:t>illégal</a:t>
            </a:r>
            <a:r>
              <a:rPr lang="de-CH" dirty="0"/>
              <a:t>, etc..</a:t>
            </a:r>
          </a:p>
          <a:p>
            <a:pPr lvl="3">
              <a:defRPr sz="2400"/>
            </a:pPr>
            <a:r>
              <a:rPr lang="de-CH" dirty="0" err="1"/>
              <a:t>Critères</a:t>
            </a:r>
            <a:r>
              <a:rPr lang="de-CH" dirty="0"/>
              <a:t> </a:t>
            </a:r>
            <a:r>
              <a:rPr lang="de-CH" dirty="0" err="1"/>
              <a:t>subjectifs</a:t>
            </a:r>
            <a:r>
              <a:rPr lang="de-CH" dirty="0"/>
              <a:t> : </a:t>
            </a:r>
            <a:r>
              <a:rPr lang="de-CH" dirty="0" err="1"/>
              <a:t>efforts</a:t>
            </a:r>
            <a:r>
              <a:rPr lang="de-CH" dirty="0"/>
              <a:t> </a:t>
            </a:r>
            <a:r>
              <a:rPr lang="de-CH" dirty="0" err="1"/>
              <a:t>suffisants</a:t>
            </a:r>
            <a:r>
              <a:rPr lang="de-CH" dirty="0"/>
              <a:t>, </a:t>
            </a:r>
            <a:r>
              <a:rPr lang="de-CH" dirty="0" err="1"/>
              <a:t>remboursement</a:t>
            </a:r>
            <a:r>
              <a:rPr lang="de-CH" dirty="0"/>
              <a:t> </a:t>
            </a:r>
            <a:r>
              <a:rPr lang="de-CH" dirty="0" err="1"/>
              <a:t>suffisant</a:t>
            </a:r>
            <a:r>
              <a:rPr lang="de-CH" dirty="0"/>
              <a:t>, etc…</a:t>
            </a:r>
          </a:p>
          <a:p>
            <a:pPr lvl="3">
              <a:defRPr sz="2400"/>
            </a:pPr>
            <a:r>
              <a:rPr lang="de-CH" dirty="0"/>
              <a:t> </a:t>
            </a:r>
            <a:r>
              <a:rPr lang="de-CH" dirty="0" err="1"/>
              <a:t>Qui</a:t>
            </a:r>
            <a:r>
              <a:rPr lang="de-CH" dirty="0"/>
              <a:t> </a:t>
            </a:r>
            <a:r>
              <a:rPr lang="de-CH" dirty="0" err="1"/>
              <a:t>décide</a:t>
            </a:r>
            <a:r>
              <a:rPr lang="de-CH" dirty="0"/>
              <a:t>?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AD8D3B-97BD-1256-9701-09245654F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9220" y="1825625"/>
            <a:ext cx="4774580" cy="4351338"/>
          </a:xfrm>
        </p:spPr>
        <p:txBody>
          <a:bodyPr/>
          <a:lstStyle/>
          <a:p>
            <a:r>
              <a:rPr lang="de-DE" dirty="0"/>
              <a:t>Restschuldbefreiung(I)</a:t>
            </a:r>
          </a:p>
          <a:p>
            <a:pPr lvl="1"/>
            <a:r>
              <a:rPr lang="de-DE" dirty="0"/>
              <a:t>" Gutes Verhalten "</a:t>
            </a:r>
          </a:p>
          <a:p>
            <a:pPr lvl="2"/>
            <a:r>
              <a:rPr lang="de-DE" dirty="0"/>
              <a:t>Objektive Kriterien: keine neuen Klagen, kein illegales Verhalten, etc.</a:t>
            </a:r>
          </a:p>
          <a:p>
            <a:pPr lvl="2"/>
            <a:r>
              <a:rPr lang="de-DE" dirty="0"/>
              <a:t>Subjektive Kriterien: ausreichende Bemühungen, ausreichende Rückzahlung, etc.</a:t>
            </a:r>
          </a:p>
          <a:p>
            <a:pPr lvl="2"/>
            <a:r>
              <a:rPr lang="de-DE" dirty="0"/>
              <a:t> Wer entscheidet?</a:t>
            </a:r>
          </a:p>
        </p:txBody>
      </p:sp>
    </p:spTree>
    <p:extLst>
      <p:ext uri="{BB962C8B-B14F-4D97-AF65-F5344CB8AC3E}">
        <p14:creationId xmlns:p14="http://schemas.microsoft.com/office/powerpoint/2010/main" val="2989399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F29B4-67D3-4F03-4397-47E20912D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 err="1"/>
              <a:t>Assainissement</a:t>
            </a:r>
            <a:r>
              <a:rPr lang="de-CH" sz="2800" dirty="0"/>
              <a:t> et </a:t>
            </a:r>
            <a:r>
              <a:rPr lang="de-CH" sz="2800" dirty="0" err="1"/>
              <a:t>annulation</a:t>
            </a:r>
            <a:r>
              <a:rPr lang="de-CH" sz="2800" dirty="0"/>
              <a:t> des </a:t>
            </a:r>
            <a:r>
              <a:rPr lang="de-CH" sz="2800" dirty="0" err="1"/>
              <a:t>dettes</a:t>
            </a:r>
            <a:r>
              <a:rPr lang="de-CH" sz="2800" dirty="0"/>
              <a:t> </a:t>
            </a:r>
            <a:r>
              <a:rPr lang="de-CH" sz="2800" dirty="0" err="1"/>
              <a:t>restantes</a:t>
            </a:r>
            <a:br>
              <a:rPr lang="de-CH" sz="2800" dirty="0"/>
            </a:br>
            <a:r>
              <a:rPr lang="de-CH" sz="2800" dirty="0"/>
              <a:t>Sanierung und Restschuldenbefreiung</a:t>
            </a:r>
            <a:endParaRPr lang="de-DE" sz="3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1F4A53-4390-B2A7-47CC-E5AB1216E8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 sz="3300"/>
            </a:pPr>
            <a:r>
              <a:rPr lang="de-CH" dirty="0"/>
              <a:t>Annulation des </a:t>
            </a:r>
            <a:r>
              <a:rPr lang="de-CH" dirty="0" err="1"/>
              <a:t>dettes</a:t>
            </a:r>
            <a:r>
              <a:rPr lang="de-CH" dirty="0"/>
              <a:t> </a:t>
            </a:r>
            <a:r>
              <a:rPr lang="de-CH" dirty="0" err="1"/>
              <a:t>restantes</a:t>
            </a:r>
            <a:r>
              <a:rPr lang="de-CH" dirty="0"/>
              <a:t> (II)</a:t>
            </a:r>
          </a:p>
          <a:p>
            <a:pPr lvl="2">
              <a:defRPr sz="2400"/>
            </a:pPr>
            <a:r>
              <a:rPr lang="de-CH" dirty="0" err="1"/>
              <a:t>Toutes</a:t>
            </a:r>
            <a:r>
              <a:rPr lang="de-CH" dirty="0"/>
              <a:t> </a:t>
            </a:r>
            <a:r>
              <a:rPr lang="de-CH" dirty="0" err="1"/>
              <a:t>les</a:t>
            </a:r>
            <a:r>
              <a:rPr lang="de-CH" dirty="0"/>
              <a:t> </a:t>
            </a:r>
            <a:r>
              <a:rPr lang="de-CH" dirty="0" err="1"/>
              <a:t>dettes</a:t>
            </a:r>
            <a:r>
              <a:rPr lang="de-CH" dirty="0"/>
              <a:t> </a:t>
            </a:r>
            <a:r>
              <a:rPr lang="de-CH" dirty="0" err="1"/>
              <a:t>seront-elles</a:t>
            </a:r>
            <a:r>
              <a:rPr lang="de-CH" dirty="0"/>
              <a:t> </a:t>
            </a:r>
            <a:r>
              <a:rPr lang="de-CH" dirty="0" err="1"/>
              <a:t>concernées</a:t>
            </a:r>
            <a:r>
              <a:rPr lang="de-CH" dirty="0"/>
              <a:t> </a:t>
            </a:r>
            <a:r>
              <a:rPr lang="de-CH" dirty="0" err="1"/>
              <a:t>ou</a:t>
            </a:r>
            <a:r>
              <a:rPr lang="de-CH" dirty="0"/>
              <a:t> </a:t>
            </a:r>
            <a:r>
              <a:rPr lang="de-CH" dirty="0" err="1"/>
              <a:t>y</a:t>
            </a:r>
            <a:r>
              <a:rPr lang="de-CH" dirty="0"/>
              <a:t> </a:t>
            </a:r>
            <a:r>
              <a:rPr lang="de-CH" dirty="0" err="1"/>
              <a:t>aura</a:t>
            </a:r>
            <a:r>
              <a:rPr lang="de-CH" dirty="0"/>
              <a:t>-t-</a:t>
            </a:r>
            <a:r>
              <a:rPr lang="de-CH" dirty="0" err="1"/>
              <a:t>il</a:t>
            </a:r>
            <a:r>
              <a:rPr lang="de-CH" dirty="0"/>
              <a:t> des </a:t>
            </a:r>
            <a:r>
              <a:rPr lang="de-CH" dirty="0" err="1"/>
              <a:t>exceptions</a:t>
            </a:r>
            <a:r>
              <a:rPr lang="de-CH" dirty="0"/>
              <a:t>?</a:t>
            </a:r>
          </a:p>
          <a:p>
            <a:pPr lvl="4">
              <a:defRPr sz="2400"/>
            </a:pPr>
            <a:r>
              <a:rPr lang="de-CH" dirty="0" err="1"/>
              <a:t>Dettes</a:t>
            </a:r>
            <a:r>
              <a:rPr lang="de-CH" dirty="0"/>
              <a:t> </a:t>
            </a:r>
            <a:r>
              <a:rPr lang="de-CH" dirty="0" err="1"/>
              <a:t>pénales</a:t>
            </a:r>
            <a:r>
              <a:rPr lang="de-CH" dirty="0"/>
              <a:t>?</a:t>
            </a:r>
          </a:p>
          <a:p>
            <a:pPr lvl="4">
              <a:defRPr sz="2400"/>
            </a:pPr>
            <a:r>
              <a:rPr lang="de-CH" dirty="0" err="1"/>
              <a:t>Dettes</a:t>
            </a:r>
            <a:r>
              <a:rPr lang="de-CH" dirty="0"/>
              <a:t> </a:t>
            </a:r>
            <a:r>
              <a:rPr lang="de-CH" dirty="0" err="1"/>
              <a:t>alimentaires</a:t>
            </a:r>
            <a:r>
              <a:rPr lang="de-CH" dirty="0"/>
              <a:t>?</a:t>
            </a:r>
          </a:p>
          <a:p>
            <a:pPr lvl="4">
              <a:defRPr sz="2400"/>
            </a:pPr>
            <a:r>
              <a:rPr lang="de-CH" dirty="0" err="1"/>
              <a:t>Dettes</a:t>
            </a:r>
            <a:r>
              <a:rPr lang="de-CH" dirty="0"/>
              <a:t> </a:t>
            </a:r>
            <a:r>
              <a:rPr lang="de-CH" dirty="0" err="1"/>
              <a:t>d’assistance</a:t>
            </a:r>
            <a:r>
              <a:rPr lang="de-CH" dirty="0"/>
              <a:t>?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AD8D3B-97BD-1256-9701-09245654F0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Restschuldbefreiung (II)</a:t>
            </a:r>
          </a:p>
          <a:p>
            <a:pPr lvl="1"/>
            <a:r>
              <a:rPr lang="de-DE" dirty="0"/>
              <a:t>Sind alle Schulden betroffen oder gibt es Ausnahmen?</a:t>
            </a:r>
          </a:p>
          <a:p>
            <a:pPr lvl="2"/>
            <a:r>
              <a:rPr lang="de-DE" dirty="0"/>
              <a:t>Schulden im Strafverfahren?</a:t>
            </a:r>
          </a:p>
          <a:p>
            <a:pPr lvl="2"/>
            <a:r>
              <a:rPr lang="de-DE" dirty="0"/>
              <a:t>Schulden für Unterhaltszahlungen?</a:t>
            </a:r>
          </a:p>
          <a:p>
            <a:pPr lvl="2"/>
            <a:r>
              <a:rPr lang="de-DE" dirty="0"/>
              <a:t>Sozialhilfeschulden?</a:t>
            </a:r>
          </a:p>
        </p:txBody>
      </p:sp>
    </p:spTree>
    <p:extLst>
      <p:ext uri="{BB962C8B-B14F-4D97-AF65-F5344CB8AC3E}">
        <p14:creationId xmlns:p14="http://schemas.microsoft.com/office/powerpoint/2010/main" val="1087620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F29B4-67D3-4F03-4397-47E20912D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 err="1"/>
              <a:t>Assainissement</a:t>
            </a:r>
            <a:r>
              <a:rPr lang="de-CH" sz="2800" dirty="0"/>
              <a:t> et </a:t>
            </a:r>
            <a:r>
              <a:rPr lang="de-CH" sz="2800" dirty="0" err="1"/>
              <a:t>annulation</a:t>
            </a:r>
            <a:r>
              <a:rPr lang="de-CH" sz="2800" dirty="0"/>
              <a:t> des </a:t>
            </a:r>
            <a:r>
              <a:rPr lang="de-CH" sz="2800" dirty="0" err="1"/>
              <a:t>dettes</a:t>
            </a:r>
            <a:r>
              <a:rPr lang="de-CH" sz="2800" dirty="0"/>
              <a:t> </a:t>
            </a:r>
            <a:r>
              <a:rPr lang="de-CH" sz="2800" dirty="0" err="1"/>
              <a:t>restantes</a:t>
            </a:r>
            <a:br>
              <a:rPr lang="de-CH" sz="2800" dirty="0"/>
            </a:br>
            <a:r>
              <a:rPr lang="de-CH" sz="2800" dirty="0"/>
              <a:t>Sanierung und Restschuldenbefreiung</a:t>
            </a:r>
            <a:endParaRPr lang="de-DE" sz="3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1F4A53-4390-B2A7-47CC-E5AB1216E8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CH" dirty="0" err="1"/>
              <a:t>Coût</a:t>
            </a:r>
            <a:r>
              <a:rPr lang="de-CH" dirty="0"/>
              <a:t> de la </a:t>
            </a:r>
            <a:r>
              <a:rPr lang="de-CH" dirty="0" err="1"/>
              <a:t>procédure</a:t>
            </a:r>
            <a:endParaRPr lang="de-CH" dirty="0"/>
          </a:p>
          <a:p>
            <a:pPr lvl="2">
              <a:defRPr sz="2400"/>
            </a:pPr>
            <a:r>
              <a:rPr lang="de-CH" dirty="0" err="1"/>
              <a:t>Procédure</a:t>
            </a:r>
            <a:r>
              <a:rPr lang="de-CH" dirty="0"/>
              <a:t> </a:t>
            </a:r>
            <a:r>
              <a:rPr lang="de-CH" dirty="0" err="1"/>
              <a:t>gratuite</a:t>
            </a:r>
            <a:r>
              <a:rPr lang="de-CH" dirty="0"/>
              <a:t>?</a:t>
            </a:r>
          </a:p>
          <a:p>
            <a:pPr lvl="2">
              <a:defRPr sz="2400"/>
            </a:pPr>
            <a:r>
              <a:rPr lang="de-CH" dirty="0"/>
              <a:t>Frais à la </a:t>
            </a:r>
            <a:r>
              <a:rPr lang="de-CH" dirty="0" err="1"/>
              <a:t>charge</a:t>
            </a:r>
            <a:r>
              <a:rPr lang="de-CH" dirty="0"/>
              <a:t> du </a:t>
            </a:r>
            <a:r>
              <a:rPr lang="de-CH" dirty="0" err="1"/>
              <a:t>débiteur</a:t>
            </a:r>
            <a:r>
              <a:rPr lang="de-CH" dirty="0"/>
              <a:t>?</a:t>
            </a:r>
          </a:p>
          <a:p>
            <a:pPr lvl="2">
              <a:defRPr sz="2400"/>
            </a:pPr>
            <a:r>
              <a:rPr lang="de-CH" dirty="0"/>
              <a:t>Frais à la </a:t>
            </a:r>
            <a:r>
              <a:rPr lang="de-CH" dirty="0" err="1"/>
              <a:t>charge</a:t>
            </a:r>
            <a:r>
              <a:rPr lang="de-CH" dirty="0"/>
              <a:t> du </a:t>
            </a:r>
            <a:r>
              <a:rPr lang="de-CH" dirty="0" err="1"/>
              <a:t>débiteur</a:t>
            </a:r>
            <a:r>
              <a:rPr lang="de-CH" dirty="0"/>
              <a:t> </a:t>
            </a:r>
            <a:r>
              <a:rPr lang="de-CH" dirty="0" err="1"/>
              <a:t>uniquement</a:t>
            </a:r>
            <a:r>
              <a:rPr lang="de-CH" dirty="0"/>
              <a:t> si </a:t>
            </a:r>
            <a:r>
              <a:rPr lang="de-CH" dirty="0" err="1"/>
              <a:t>couvert</a:t>
            </a:r>
            <a:r>
              <a:rPr lang="de-CH" dirty="0"/>
              <a:t> par </a:t>
            </a:r>
            <a:r>
              <a:rPr lang="de-CH" dirty="0" err="1"/>
              <a:t>saisie</a:t>
            </a:r>
            <a:r>
              <a:rPr lang="de-CH" dirty="0"/>
              <a:t>?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AD8D3B-97BD-1256-9701-09245654F0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Kosten des Verfahrens</a:t>
            </a:r>
          </a:p>
          <a:p>
            <a:pPr lvl="1"/>
            <a:r>
              <a:rPr lang="de-DE" dirty="0"/>
              <a:t>Ist das Verfahren kostenlos?</a:t>
            </a:r>
          </a:p>
          <a:p>
            <a:pPr lvl="1"/>
            <a:r>
              <a:rPr lang="de-DE" dirty="0"/>
              <a:t>Kosten zu Lasten des Schuldners?</a:t>
            </a:r>
          </a:p>
          <a:p>
            <a:pPr lvl="1"/>
            <a:r>
              <a:rPr lang="de-DE" dirty="0"/>
              <a:t>Kosten zu Lasten des Schuldners nur, wenn durch Pfändung gedeckt?</a:t>
            </a:r>
          </a:p>
        </p:txBody>
      </p:sp>
    </p:spTree>
    <p:extLst>
      <p:ext uri="{BB962C8B-B14F-4D97-AF65-F5344CB8AC3E}">
        <p14:creationId xmlns:p14="http://schemas.microsoft.com/office/powerpoint/2010/main" val="3560799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F29B4-67D3-4F03-4397-47E20912D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 err="1"/>
              <a:t>Assainissement</a:t>
            </a:r>
            <a:r>
              <a:rPr lang="de-CH" sz="2800" dirty="0"/>
              <a:t> et </a:t>
            </a:r>
            <a:r>
              <a:rPr lang="de-CH" sz="2800" dirty="0" err="1"/>
              <a:t>annulation</a:t>
            </a:r>
            <a:r>
              <a:rPr lang="de-CH" sz="2800" dirty="0"/>
              <a:t> des </a:t>
            </a:r>
            <a:r>
              <a:rPr lang="de-CH" sz="2800" dirty="0" err="1"/>
              <a:t>dettes</a:t>
            </a:r>
            <a:r>
              <a:rPr lang="de-CH" sz="2800" dirty="0"/>
              <a:t> </a:t>
            </a:r>
            <a:r>
              <a:rPr lang="de-CH" sz="2800" dirty="0" err="1"/>
              <a:t>restantes</a:t>
            </a:r>
            <a:br>
              <a:rPr lang="de-CH" sz="2800" dirty="0"/>
            </a:br>
            <a:r>
              <a:rPr lang="de-CH" sz="2800" dirty="0"/>
              <a:t>Sanierung und Restschuldenbefreiung</a:t>
            </a:r>
            <a:endParaRPr lang="de-DE" sz="3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1F4A53-4390-B2A7-47CC-E5AB1216E8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CH" dirty="0" err="1"/>
              <a:t>Quel</a:t>
            </a:r>
            <a:r>
              <a:rPr lang="de-CH" dirty="0"/>
              <a:t> </a:t>
            </a:r>
            <a:r>
              <a:rPr lang="de-CH" dirty="0" err="1"/>
              <a:t>délai</a:t>
            </a:r>
            <a:r>
              <a:rPr lang="de-CH" dirty="0"/>
              <a:t> </a:t>
            </a:r>
            <a:r>
              <a:rPr lang="de-CH" dirty="0" err="1"/>
              <a:t>d’attente</a:t>
            </a:r>
            <a:r>
              <a:rPr lang="de-CH" dirty="0"/>
              <a:t> </a:t>
            </a:r>
            <a:r>
              <a:rPr lang="de-CH" dirty="0" err="1"/>
              <a:t>pour</a:t>
            </a:r>
            <a:r>
              <a:rPr lang="de-CH" dirty="0"/>
              <a:t> </a:t>
            </a:r>
            <a:r>
              <a:rPr lang="de-CH" dirty="0" err="1"/>
              <a:t>tenter</a:t>
            </a:r>
            <a:r>
              <a:rPr lang="de-CH" dirty="0"/>
              <a:t> </a:t>
            </a:r>
            <a:r>
              <a:rPr lang="de-CH" dirty="0" err="1"/>
              <a:t>une</a:t>
            </a:r>
            <a:r>
              <a:rPr lang="de-CH" dirty="0"/>
              <a:t> </a:t>
            </a:r>
            <a:r>
              <a:rPr lang="de-CH" dirty="0" err="1"/>
              <a:t>nouvelle</a:t>
            </a:r>
            <a:r>
              <a:rPr lang="de-CH" dirty="0"/>
              <a:t> </a:t>
            </a:r>
            <a:r>
              <a:rPr lang="de-CH" dirty="0" err="1"/>
              <a:t>procédure</a:t>
            </a:r>
            <a:r>
              <a:rPr lang="de-CH" dirty="0"/>
              <a:t>?</a:t>
            </a:r>
          </a:p>
          <a:p>
            <a:pPr lvl="2">
              <a:defRPr sz="2400"/>
            </a:pPr>
            <a:r>
              <a:rPr lang="de-CH" dirty="0" err="1"/>
              <a:t>une</a:t>
            </a:r>
            <a:r>
              <a:rPr lang="de-CH" dirty="0"/>
              <a:t> </a:t>
            </a:r>
            <a:r>
              <a:rPr lang="de-CH" dirty="0" err="1"/>
              <a:t>seule</a:t>
            </a:r>
            <a:r>
              <a:rPr lang="de-CH" dirty="0"/>
              <a:t> </a:t>
            </a:r>
            <a:r>
              <a:rPr lang="de-CH" dirty="0" err="1"/>
              <a:t>procédure</a:t>
            </a:r>
            <a:r>
              <a:rPr lang="de-CH" dirty="0"/>
              <a:t> </a:t>
            </a:r>
            <a:r>
              <a:rPr lang="de-CH" dirty="0" err="1"/>
              <a:t>dans</a:t>
            </a:r>
            <a:r>
              <a:rPr lang="de-CH" dirty="0"/>
              <a:t> </a:t>
            </a:r>
            <a:r>
              <a:rPr lang="de-CH" dirty="0" err="1"/>
              <a:t>une</a:t>
            </a:r>
            <a:r>
              <a:rPr lang="de-CH" dirty="0"/>
              <a:t> </a:t>
            </a:r>
            <a:r>
              <a:rPr lang="de-CH" dirty="0" err="1"/>
              <a:t>vie</a:t>
            </a:r>
            <a:r>
              <a:rPr lang="de-CH" dirty="0"/>
              <a:t> </a:t>
            </a:r>
            <a:r>
              <a:rPr lang="de-CH" dirty="0" err="1"/>
              <a:t>ou</a:t>
            </a:r>
            <a:r>
              <a:rPr lang="de-CH" dirty="0"/>
              <a:t> </a:t>
            </a:r>
            <a:r>
              <a:rPr lang="de-CH" dirty="0" err="1"/>
              <a:t>nouvelle</a:t>
            </a:r>
            <a:r>
              <a:rPr lang="de-CH" dirty="0"/>
              <a:t> </a:t>
            </a:r>
            <a:r>
              <a:rPr lang="de-CH" dirty="0" err="1"/>
              <a:t>procédure</a:t>
            </a:r>
            <a:r>
              <a:rPr lang="de-CH" dirty="0"/>
              <a:t> possible après </a:t>
            </a:r>
            <a:r>
              <a:rPr lang="de-CH" dirty="0" err="1"/>
              <a:t>un</a:t>
            </a:r>
            <a:r>
              <a:rPr lang="de-CH" dirty="0"/>
              <a:t> </a:t>
            </a:r>
            <a:r>
              <a:rPr lang="de-CH" dirty="0" err="1"/>
              <a:t>délai</a:t>
            </a:r>
            <a:r>
              <a:rPr lang="de-CH" dirty="0"/>
              <a:t> entre 5 et 20 ans?</a:t>
            </a:r>
          </a:p>
          <a:p>
            <a:pPr lvl="2">
              <a:defRPr sz="2400"/>
            </a:pPr>
            <a:r>
              <a:rPr lang="de-CH" dirty="0" err="1"/>
              <a:t>qui</a:t>
            </a:r>
            <a:r>
              <a:rPr lang="de-CH" dirty="0"/>
              <a:t> </a:t>
            </a:r>
            <a:r>
              <a:rPr lang="de-CH" dirty="0" err="1"/>
              <a:t>doit</a:t>
            </a:r>
            <a:r>
              <a:rPr lang="de-CH" dirty="0"/>
              <a:t> </a:t>
            </a:r>
            <a:r>
              <a:rPr lang="de-CH" dirty="0" err="1"/>
              <a:t>être</a:t>
            </a:r>
            <a:r>
              <a:rPr lang="de-CH" dirty="0"/>
              <a:t> </a:t>
            </a:r>
            <a:r>
              <a:rPr lang="de-CH" dirty="0" err="1"/>
              <a:t>soumis</a:t>
            </a:r>
            <a:r>
              <a:rPr lang="de-CH" dirty="0"/>
              <a:t> à </a:t>
            </a:r>
            <a:r>
              <a:rPr lang="de-CH" dirty="0" err="1"/>
              <a:t>un</a:t>
            </a:r>
            <a:r>
              <a:rPr lang="de-CH" dirty="0"/>
              <a:t> </a:t>
            </a:r>
            <a:r>
              <a:rPr lang="de-CH" dirty="0" err="1"/>
              <a:t>tel</a:t>
            </a:r>
            <a:r>
              <a:rPr lang="de-CH" dirty="0"/>
              <a:t> </a:t>
            </a:r>
            <a:r>
              <a:rPr lang="de-CH" dirty="0" err="1"/>
              <a:t>délai</a:t>
            </a:r>
            <a:r>
              <a:rPr lang="de-CH" dirty="0"/>
              <a:t> </a:t>
            </a:r>
            <a:r>
              <a:rPr lang="de-CH" dirty="0" err="1"/>
              <a:t>d’attente</a:t>
            </a:r>
            <a:r>
              <a:rPr lang="de-CH" dirty="0"/>
              <a:t>?</a:t>
            </a:r>
          </a:p>
          <a:p>
            <a:pPr lvl="4">
              <a:defRPr sz="2000"/>
            </a:pPr>
            <a:r>
              <a:rPr lang="de-CH" dirty="0" err="1"/>
              <a:t>Celui</a:t>
            </a:r>
            <a:r>
              <a:rPr lang="de-CH" dirty="0"/>
              <a:t> </a:t>
            </a:r>
            <a:r>
              <a:rPr lang="de-CH" dirty="0" err="1"/>
              <a:t>qui</a:t>
            </a:r>
            <a:r>
              <a:rPr lang="de-CH" dirty="0"/>
              <a:t> a </a:t>
            </a:r>
            <a:r>
              <a:rPr lang="de-CH" dirty="0" err="1"/>
              <a:t>demandé</a:t>
            </a:r>
            <a:r>
              <a:rPr lang="de-CH" dirty="0"/>
              <a:t> à </a:t>
            </a:r>
            <a:r>
              <a:rPr lang="de-CH" dirty="0" err="1"/>
              <a:t>être</a:t>
            </a:r>
            <a:r>
              <a:rPr lang="de-CH" dirty="0"/>
              <a:t> </a:t>
            </a:r>
            <a:r>
              <a:rPr lang="de-CH" dirty="0" err="1"/>
              <a:t>mis</a:t>
            </a:r>
            <a:r>
              <a:rPr lang="de-CH" dirty="0"/>
              <a:t> au </a:t>
            </a:r>
            <a:r>
              <a:rPr lang="de-CH" dirty="0" err="1"/>
              <a:t>bénéfice</a:t>
            </a:r>
            <a:r>
              <a:rPr lang="de-CH" dirty="0"/>
              <a:t> de </a:t>
            </a:r>
            <a:r>
              <a:rPr lang="de-CH" dirty="0" err="1"/>
              <a:t>cette</a:t>
            </a:r>
            <a:r>
              <a:rPr lang="de-CH" dirty="0"/>
              <a:t> </a:t>
            </a:r>
            <a:r>
              <a:rPr lang="de-CH" dirty="0" err="1"/>
              <a:t>procédure</a:t>
            </a:r>
            <a:r>
              <a:rPr lang="de-CH" dirty="0"/>
              <a:t>?</a:t>
            </a:r>
          </a:p>
          <a:p>
            <a:pPr lvl="4">
              <a:defRPr sz="2000"/>
            </a:pPr>
            <a:r>
              <a:rPr lang="de-CH" dirty="0" err="1"/>
              <a:t>Celui</a:t>
            </a:r>
            <a:r>
              <a:rPr lang="de-CH" dirty="0"/>
              <a:t> </a:t>
            </a:r>
            <a:r>
              <a:rPr lang="de-CH" dirty="0" err="1"/>
              <a:t>qui</a:t>
            </a:r>
            <a:r>
              <a:rPr lang="de-CH" dirty="0"/>
              <a:t> a </a:t>
            </a:r>
            <a:r>
              <a:rPr lang="de-CH" dirty="0" err="1"/>
              <a:t>obtenu</a:t>
            </a:r>
            <a:r>
              <a:rPr lang="de-CH" dirty="0"/>
              <a:t> </a:t>
            </a:r>
            <a:r>
              <a:rPr lang="de-CH" dirty="0" err="1"/>
              <a:t>une</a:t>
            </a:r>
            <a:r>
              <a:rPr lang="de-CH" dirty="0"/>
              <a:t> </a:t>
            </a:r>
            <a:r>
              <a:rPr lang="de-CH" dirty="0" err="1"/>
              <a:t>annulation</a:t>
            </a:r>
            <a:r>
              <a:rPr lang="de-CH" dirty="0"/>
              <a:t> des </a:t>
            </a:r>
            <a:r>
              <a:rPr lang="de-CH" dirty="0" err="1"/>
              <a:t>dettes</a:t>
            </a:r>
            <a:r>
              <a:rPr lang="de-CH" dirty="0"/>
              <a:t> </a:t>
            </a:r>
            <a:r>
              <a:rPr lang="de-CH" dirty="0" err="1"/>
              <a:t>restantes</a:t>
            </a:r>
            <a:r>
              <a:rPr lang="de-CH" dirty="0"/>
              <a:t>?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AD8D3B-97BD-1256-9701-09245654F0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Wie lange muss ich warten, um ein neues Verfahren zu versuchen?</a:t>
            </a:r>
          </a:p>
          <a:p>
            <a:pPr lvl="1"/>
            <a:r>
              <a:rPr lang="de-DE" dirty="0"/>
              <a:t>Ein einziges Verfahren im Leben oder ein neues Verfahren nach einer Wartezeit zwischen 5 und 20 Jahren?</a:t>
            </a:r>
          </a:p>
          <a:p>
            <a:pPr lvl="1"/>
            <a:r>
              <a:rPr lang="de-DE" dirty="0"/>
              <a:t>Wer sollte einer solchen Wartezeit unterliegen?</a:t>
            </a:r>
          </a:p>
          <a:p>
            <a:pPr lvl="2"/>
            <a:r>
              <a:rPr lang="de-DE" dirty="0"/>
              <a:t>Derjenige, der einen Antrag auf ein solches Verfahren gestellt hat?</a:t>
            </a:r>
          </a:p>
          <a:p>
            <a:pPr lvl="2"/>
            <a:r>
              <a:rPr lang="de-DE" dirty="0"/>
              <a:t>Derjenige, dem die restlichen Schulden erlassen wurden?</a:t>
            </a:r>
          </a:p>
        </p:txBody>
      </p:sp>
    </p:spTree>
    <p:extLst>
      <p:ext uri="{BB962C8B-B14F-4D97-AF65-F5344CB8AC3E}">
        <p14:creationId xmlns:p14="http://schemas.microsoft.com/office/powerpoint/2010/main" val="1517747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2" id="{EFEF95C4-A8F3-064F-9177-2C8FAB2A9EC1}" vid="{78D21035-DDCA-BB43-8BC3-7E37F08E2AE5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555</Words>
  <Application>Microsoft Macintosh PowerPoint</Application>
  <PresentationFormat>Breitbild</PresentationFormat>
  <Paragraphs>82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Calibri</vt:lpstr>
      <vt:lpstr>Arial</vt:lpstr>
      <vt:lpstr>Calibri Light</vt:lpstr>
      <vt:lpstr>Office</vt:lpstr>
      <vt:lpstr>         Révision de la LP - Position de DCS  Attentes et inquiétudes  SchKG-Revision - Position von SBS Erwartungen und Bedenken </vt:lpstr>
      <vt:lpstr>Procédures existantes / Bestehende Verfahren</vt:lpstr>
      <vt:lpstr>Procédures nouvelles / Neue Verfahren</vt:lpstr>
      <vt:lpstr>Assainissement et annulation des dettes restantes Sanierung und Restschuldenbefreiung</vt:lpstr>
      <vt:lpstr>Assainissement et annulation des dettes restantes Sanierung und Restschuldenbefreiung</vt:lpstr>
      <vt:lpstr>Assainissement et annulation des dettes restantes Sanierung und Restschuldenbefreiung</vt:lpstr>
      <vt:lpstr>Assainissement et annulation des dettes restantes Sanierung und Restschuldenbefreiung</vt:lpstr>
      <vt:lpstr>Assainissement et annulation des dettes restantes Sanierung und Restschuldenbefreiung</vt:lpstr>
      <vt:lpstr>Assainissement et annulation des dettes restantes Sanierung und Restschuldenbefreiung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Révision de la LP</dc:title>
  <dc:creator>Administration Schulden CH</dc:creator>
  <cp:lastModifiedBy>Administration Schulden CH</cp:lastModifiedBy>
  <cp:revision>2</cp:revision>
  <dcterms:created xsi:type="dcterms:W3CDTF">2022-05-09T11:36:00Z</dcterms:created>
  <dcterms:modified xsi:type="dcterms:W3CDTF">2022-05-09T11:51:40Z</dcterms:modified>
</cp:coreProperties>
</file>